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2.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af43fd4bd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af43fd4bd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065ed9b3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065ed9b3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065ed9b360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065ed9b360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065ed9b360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065ed9b360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1af43fd4bd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1af43fd4bd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1af43fd4bd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1af43fd4bd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1af43fd4bd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1af43fd4bd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1af43fd4bd_0_1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1af43fd4bd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3915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400">
                <a:solidFill>
                  <a:schemeClr val="dk1"/>
                </a:solidFill>
                <a:latin typeface="Halant"/>
                <a:ea typeface="Halant"/>
                <a:cs typeface="Halant"/>
                <a:sym typeface="Halant"/>
              </a:rPr>
              <a:t>Consequences of Trade </a:t>
            </a:r>
            <a:r>
              <a:rPr lang="en" sz="2400">
                <a:solidFill>
                  <a:schemeClr val="dk1"/>
                </a:solidFill>
                <a:latin typeface="Halant"/>
                <a:ea typeface="Halant"/>
                <a:cs typeface="Halant"/>
                <a:sym typeface="Halant"/>
              </a:rPr>
              <a:t>Guided Notes</a:t>
            </a:r>
            <a:endParaRPr sz="24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670550" y="5771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chemeClr val="dk1"/>
              </a:solidFill>
              <a:latin typeface="Halant"/>
              <a:ea typeface="Halant"/>
              <a:cs typeface="Halant"/>
              <a:sym typeface="Halant"/>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What dual role did trade routes play in Afro-Eurasia?</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How did the Black Death arrive in Europe?</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List the symptoms of the Black Death.</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List two effects of the Black Death.</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Which two cities or regions experienced the greatest </a:t>
            </a:r>
            <a:r>
              <a:rPr lang="en" sz="1200">
                <a:solidFill>
                  <a:srgbClr val="231F20"/>
                </a:solidFill>
                <a:latin typeface="Inter"/>
                <a:ea typeface="Inter"/>
                <a:cs typeface="Inter"/>
                <a:sym typeface="Inter"/>
              </a:rPr>
              <a:t>population</a:t>
            </a:r>
            <a:r>
              <a:rPr lang="en" sz="1200">
                <a:solidFill>
                  <a:srgbClr val="231F20"/>
                </a:solidFill>
                <a:latin typeface="Inter"/>
                <a:ea typeface="Inter"/>
                <a:cs typeface="Inter"/>
                <a:sym typeface="Inter"/>
              </a:rPr>
              <a:t> decline?</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How did the Black Death influence people’s views on religion?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Name one other cultural effect of the Black Death.</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a:t>
            </a:r>
            <a:endParaRPr sz="2400">
              <a:solidFill>
                <a:schemeClr val="dk1"/>
              </a:solidFill>
              <a:latin typeface="Halant"/>
              <a:ea typeface="Halant"/>
              <a:cs typeface="Halant"/>
              <a:sym typeface="Halant"/>
            </a:endParaRPr>
          </a:p>
        </p:txBody>
      </p:sp>
      <p:pic>
        <p:nvPicPr>
          <p:cNvPr id="109" name="Google Shape;109;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2" name="Google Shape;112;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3" name="Google Shape;113;p26"/>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14" name="Google Shape;114;p26"/>
          <p:cNvSpPr txBox="1"/>
          <p:nvPr/>
        </p:nvSpPr>
        <p:spPr>
          <a:xfrm>
            <a:off x="594300" y="655288"/>
            <a:ext cx="6583800" cy="419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1: Jean de Venette’s Account of the Black Death in France, c. 1350.</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Some said that this pestilence was caused by infection of the air and waters, since there was at this time no famine nor lack of food supplies, but on the contrary great abundance.  As a result of this theory of infected water and air as the source of the plague the Jews were suddenly and violently charged with infecting wells and water and corrupting the air.  The whole world rose up against them cruelly on this account.  In Germany and other parts of the world where Jews lived, they were massacred and slaughtered by Christians, and many thousands were burned everywhere, indiscriminately.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Europeans interpret the cause of the plague, according to de Venette?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impacts did the plague have on European society based on this document?</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a:t>
            </a:r>
            <a:endParaRPr sz="2400">
              <a:solidFill>
                <a:schemeClr val="dk1"/>
              </a:solidFill>
              <a:latin typeface="Halant"/>
              <a:ea typeface="Halant"/>
              <a:cs typeface="Halant"/>
              <a:sym typeface="Halant"/>
            </a:endParaRPr>
          </a:p>
        </p:txBody>
      </p:sp>
      <p:pic>
        <p:nvPicPr>
          <p:cNvPr id="120" name="Google Shape;12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4" name="Google Shape;124;p27"/>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25" name="Google Shape;125;p27"/>
          <p:cNvSpPr txBox="1"/>
          <p:nvPr/>
        </p:nvSpPr>
        <p:spPr>
          <a:xfrm>
            <a:off x="594300" y="655288"/>
            <a:ext cx="6583800" cy="6317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2: Ibn-al-Wardi, Muslim Geographer, “An Essay on the Report of Pestilence,” 1348.</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plague began in the land of darkness. China was not preserved from it. The plague infected the Indians in India, the Sind, the Persians, and the Crimea. The plague destroyed mankind in Cairo. It stilled all movement in Alexandria.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Then, the plague turned to Upper Egypt. The plague attacked Gaza, trapped Sidon, and Beirut. Next, it directed its shooting arrows to Damascus. There the plague sat like a lion on a throne and swayed with power, killing daily one thousand or more and destroying the population. Oh God, it is acting by Your command. Lift this from us. It happens where You wish; keep the plague from us.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We ask God’s forgiveness for our bad souls; the plague is surely part of His punishment. Some said: the air’s corruption kills. I said: the love of corruption kills.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Ibn-al-Wardi describe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Ibn-al-Wardi, what caused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a:t>
            </a:r>
            <a:endParaRPr sz="2400">
              <a:solidFill>
                <a:schemeClr val="dk1"/>
              </a:solidFill>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4" name="Google Shape;13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5" name="Google Shape;135;p28"/>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36" name="Google Shape;136;p28"/>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3: Ibn Battuta, Muslim scholar and traveler, 1349.</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witnessed at the time of the Great Plague at Damascus…a remarkable instance of the veneration of the people of Damascus for this mosque. The Sultan’s viceroy ordered a crier to proclaim through Damascus that the people should fast for three days and that no one should cook in the bazaar during the daytime…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 the people fasted for three successive days... At the end of this period the military and political leaders, the legal scholars, and all other classes of the people assembled in the Great Mosque until it was filled to overflowing... and spent the night there in prayers and supplications.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Then, after performing the dawn prayer, they all went out barefoot together... carrying Qur’ans in their hands.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entire population of the city joined the procession – male and female, small and large; the Jews went out with their book of the law and the Christians with the Gospel, their women and children with them, all of them in tears and in supplication imploring the favor of God through His Books and His Prophets.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Battuta, how did the Sultan of Damascus try to stop the spread of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religion tied to the people’s understanding of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9"/>
          <p:cNvSpPr txBox="1"/>
          <p:nvPr/>
        </p:nvSpPr>
        <p:spPr>
          <a:xfrm>
            <a:off x="0" y="-3915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100">
                <a:solidFill>
                  <a:schemeClr val="dk1"/>
                </a:solidFill>
                <a:latin typeface="Halant"/>
                <a:ea typeface="Halant"/>
                <a:cs typeface="Halant"/>
                <a:sym typeface="Halant"/>
              </a:rPr>
              <a:t>Consequences of Trade Guided Notes (Exemplar)</a:t>
            </a:r>
            <a:endParaRPr sz="2100">
              <a:latin typeface="Halant"/>
              <a:ea typeface="Halant"/>
              <a:cs typeface="Halant"/>
              <a:sym typeface="Halant"/>
            </a:endParaRPr>
          </a:p>
        </p:txBody>
      </p:sp>
      <p:pic>
        <p:nvPicPr>
          <p:cNvPr id="142" name="Google Shape;14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9"/>
          <p:cNvSpPr txBox="1"/>
          <p:nvPr/>
        </p:nvSpPr>
        <p:spPr>
          <a:xfrm>
            <a:off x="670550" y="5771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chemeClr val="dk1"/>
              </a:solidFill>
              <a:latin typeface="Halant"/>
              <a:ea typeface="Halant"/>
              <a:cs typeface="Halant"/>
              <a:sym typeface="Halant"/>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What dual role did trade routes play in Afro-Eurasia?</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They spread knowledge, culture, and goods while at the same time accelerating the spread of infectious diseases.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How did the Black Death arrive in Europe?</a:t>
            </a:r>
            <a:endParaRPr sz="1200">
              <a:solidFill>
                <a:srgbClr val="231F20"/>
              </a:solidFill>
              <a:latin typeface="Inter"/>
              <a:ea typeface="Inter"/>
              <a:cs typeface="Inter"/>
              <a:sym typeface="Inter"/>
            </a:endParaRPr>
          </a:p>
          <a:p>
            <a:pPr indent="0" lvl="0" marL="0" rtl="0" algn="l">
              <a:spcBef>
                <a:spcPts val="0"/>
              </a:spcBef>
              <a:spcAft>
                <a:spcPts val="0"/>
              </a:spcAft>
              <a:buNone/>
            </a:pPr>
            <a:r>
              <a:rPr lang="en" sz="1200">
                <a:solidFill>
                  <a:srgbClr val="231F20"/>
                </a:solidFill>
                <a:latin typeface="Inter"/>
                <a:ea typeface="Inter"/>
                <a:cs typeface="Inter"/>
                <a:sym typeface="Inter"/>
              </a:rPr>
              <a:t>	</a:t>
            </a:r>
            <a:r>
              <a:rPr b="1" lang="en" sz="1200">
                <a:solidFill>
                  <a:schemeClr val="accent1"/>
                </a:solidFill>
                <a:latin typeface="Inter"/>
                <a:ea typeface="Inter"/>
                <a:cs typeface="Inter"/>
                <a:sym typeface="Inter"/>
              </a:rPr>
              <a:t>Through trade routes on “death ships.”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List the symptoms of the Black Death.</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Fever, chills, vomiting, fatigue, swollen lymph nodes, plague boils</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List two effects of the Black Death.</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Decline in urban life</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End of serfdom</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Which two cities or regions experienced the greatest population decline?</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Hubei, China</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England</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How did the Black Death influence people’s views on religion?</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Some people thought that God was punishing them. Others began to criticize the Church or blame religious minorities.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Name one other cultural effect of the Black Death.</a:t>
            </a:r>
            <a:endParaRPr sz="1200">
              <a:solidFill>
                <a:srgbClr val="231F20"/>
              </a:solidFill>
              <a:latin typeface="Inter"/>
              <a:ea typeface="Inter"/>
              <a:cs typeface="Inter"/>
              <a:sym typeface="Inter"/>
            </a:endParaRPr>
          </a:p>
          <a:p>
            <a:pPr indent="0" lvl="0" marL="0" rtl="0" algn="l">
              <a:spcBef>
                <a:spcPts val="0"/>
              </a:spcBef>
              <a:spcAft>
                <a:spcPts val="0"/>
              </a:spcAft>
              <a:buNone/>
            </a:pPr>
            <a:r>
              <a:rPr b="1" lang="en" sz="1200" u="sng">
                <a:solidFill>
                  <a:schemeClr val="dk1"/>
                </a:solidFill>
                <a:latin typeface="Inter"/>
                <a:ea typeface="Inter"/>
                <a:cs typeface="Inter"/>
                <a:sym typeface="Inter"/>
              </a:rPr>
              <a:t>	</a:t>
            </a:r>
            <a:r>
              <a:rPr b="1" lang="en" sz="1200">
                <a:solidFill>
                  <a:schemeClr val="accent1"/>
                </a:solidFill>
                <a:latin typeface="Inter"/>
                <a:ea typeface="Inter"/>
                <a:cs typeface="Inter"/>
                <a:sym typeface="Inter"/>
              </a:rPr>
              <a:t>There were disruptions to trade and interactions between countries and groups.</a:t>
            </a:r>
            <a:endParaRPr b="1" sz="1200">
              <a:solidFill>
                <a:schemeClr val="accent1"/>
              </a:solidFill>
              <a:latin typeface="Inter"/>
              <a:ea typeface="Inter"/>
              <a:cs typeface="Inter"/>
              <a:sym typeface="Inter"/>
            </a:endParaRPr>
          </a:p>
        </p:txBody>
      </p:sp>
      <p:pic>
        <p:nvPicPr>
          <p:cNvPr id="145" name="Google Shape;145;p29"/>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sp>
        <p:nvSpPr>
          <p:cNvPr id="150" name="Google Shape;150;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 (Exemplar)</a:t>
            </a:r>
            <a:endParaRPr sz="2400">
              <a:solidFill>
                <a:schemeClr val="dk1"/>
              </a:solidFill>
              <a:latin typeface="Halant"/>
              <a:ea typeface="Halant"/>
              <a:cs typeface="Halant"/>
              <a:sym typeface="Halant"/>
            </a:endParaRPr>
          </a:p>
        </p:txBody>
      </p:sp>
      <p:pic>
        <p:nvPicPr>
          <p:cNvPr id="151" name="Google Shape;151;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2" name="Google Shape;15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3" name="Google Shape;15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4" name="Google Shape;154;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5" name="Google Shape;155;p30"/>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56" name="Google Shape;156;p30"/>
          <p:cNvSpPr txBox="1"/>
          <p:nvPr/>
        </p:nvSpPr>
        <p:spPr>
          <a:xfrm>
            <a:off x="594300" y="655288"/>
            <a:ext cx="6583800" cy="5541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1: Jean de Venette’s Account of the Black Death in France, c. 1350.</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Some said that this pestilence was caused by infection of the air and waters, since there was at this time no famine nor lack of food supplies, but on the contrary great abundance.  As a result of this theory of infected water and air as the source of the plague the Jews were suddenly and violently charged with infecting wells and water and corrupting the air.  The whole world rose up against them cruelly on this account.  In Germany and other parts of the world where Jews lived, they were massacred and slaughtered by Christians, and many thousands were burned everywhere, indiscriminately.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Europeans interpret the cause of the plague, according to de Venette?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Many Europeans believed the plague was caused by infected air and water, leading to the theory that the disease spread through environmental contamination. This belief prompted accusations that Jewish communities were poisoning wells and corrupting the air, which further fueled widespread fear and panic.</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impacts did the plague have on European society based on this document?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plague had devastating social impacts on European society, as fear and misinformation led to widespread violence against Jewish communities. Many Jews were massacred, burned, or slaughtered indiscriminately across Germany and other parts of Europe. This indicates that the plague exacerbated existing religious and social tensions, leading to extreme acts of persecution and deepening divisions within European communities.</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sp>
        <p:nvSpPr>
          <p:cNvPr id="161" name="Google Shape;161;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 (Exemplar)</a:t>
            </a:r>
            <a:endParaRPr sz="2400">
              <a:solidFill>
                <a:schemeClr val="dk1"/>
              </a:solidFill>
              <a:latin typeface="Halant"/>
              <a:ea typeface="Halant"/>
              <a:cs typeface="Halant"/>
              <a:sym typeface="Halant"/>
            </a:endParaRPr>
          </a:p>
        </p:txBody>
      </p:sp>
      <p:pic>
        <p:nvPicPr>
          <p:cNvPr id="162" name="Google Shape;16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3" name="Google Shape;163;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5" name="Google Shape;165;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6" name="Google Shape;166;p31"/>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67" name="Google Shape;167;p31"/>
          <p:cNvSpPr txBox="1"/>
          <p:nvPr/>
        </p:nvSpPr>
        <p:spPr>
          <a:xfrm>
            <a:off x="594300" y="655288"/>
            <a:ext cx="6583800" cy="759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2: Ibn-al-Wardi, Muslim Geographer, “An Essay on the Report of Pestilence,” 1348.</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plague began in the land of darkness. China was not preserved from it. The plague infected the Indians in India, the Sind, the Persians, and the Crimea. The plague destroyed mankind in Cairo. It stilled all movement in Alexandria.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Then, the plague turned to Upper Egypt. The plague attacked Gaza, trapped Sidon, and Beirut. Next, it directed its shooting arrows to Damascus. There the plague sat like a lion on a throne and swayed with power, killing daily one thousand or more and destroying the population. Oh God, it is acting by Your command. Lift this from us. It happens where You wish; keep the plague from us.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We ask God’s forgiveness for our bad souls; the plague is surely part of His punishment. Some said: the air’s corruption kills. I said: the love of corruption kills.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Ibn-al-Wardi describe the plague?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Ibn-al-Wardi describes the plague as a devastating and unstoppable force that swept through multiple regions, including China, India, Persia, Egypt, and the Levant. He uses vivid imagery, likening the plague to a lion on a throne in Damascus, killing thousands daily and destroying entire populations. His account portrays the plague as both widespread and overwhelmingly destructive, leaving no area untouched.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Ibn-al-Wardi, what caused the plague?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Ibn-al-Wardi attributes the plague to divine punishment, stating that it acts according to God’s command as a response to humanity’s sins and corrupt souls. He also references a belief held by some that the plague was caused by corrupted air, though he personally emphasizes the moral failings of humanity, stating, "the love of corruption kills."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 (Exemplar)</a:t>
            </a:r>
            <a:endParaRPr sz="2400">
              <a:solidFill>
                <a:schemeClr val="dk1"/>
              </a:solidFill>
              <a:latin typeface="Halant"/>
              <a:ea typeface="Halant"/>
              <a:cs typeface="Halant"/>
              <a:sym typeface="Halant"/>
            </a:endParaRPr>
          </a:p>
        </p:txBody>
      </p:sp>
      <p:pic>
        <p:nvPicPr>
          <p:cNvPr id="173" name="Google Shape;173;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4" name="Google Shape;174;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5" name="Google Shape;175;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6" name="Google Shape;176;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7" name="Google Shape;177;p32"/>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78" name="Google Shape;178;p32"/>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3: Ibn Battuta, Muslim scholar and traveler, 1349.</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witnessed at the time of the Great Plague at Damascus…a remarkable instance of the veneration of the people of Damascus for this mosque. The Sultan’s viceroy ordered a crier to proclaim through Damascus that the people should fast for three days and that no one should cook in the bazaar during the daytime…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 the people fasted for three successive days... At the end of this period the military and political leaders, the legal scholars, and all other classes of the people assembled in the Great Mosque until it was filled to overflowing... and spent the night there in prayers and supplications.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Then, after performing the dawn prayer, they all went out barefoot together... carrying Qur’ans in their hands.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entire population of the city joined the procession – male and female, small and large; the Jews went out with their book of the law and the Christians with the Gospel, their women and children with them, all of them in tears and in supplication imploring the favor of God through His Books and His Prophets.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Battuta, how did the Sultan of Damascus try to stop the spread of the plague?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Sultan of Damascus attempted to stop the spread of the plague by calling for a citywide fast and organizing mass prayers and supplications. He instructed the people to fast for three days and refrain from cooking during the daytime. After the fasting period, the population gathered in the Great Mosque to pray, and then they held a citywide barefoot procession, carrying religious texts and pleading for God’s mercy.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religion tied to the people’s understanding of the plague?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Religion is central to the people’s understanding of the plague, as it is seen as a divine punishment or trial. The unified prayers and processions, involving Muslims, Jews, and Christians, reflect a belief that the plague could be alleviated through collective acts of faith and supplication. The people turned to their religious texts and prophets for help, emphasizing the idea that spiritual devotion and repentance were key to seeking relief from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